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4" r:id="rId13"/>
  </p:sldIdLst>
  <p:sldSz cx="9144000" cy="6858000" type="screen4x3"/>
  <p:notesSz cx="7086600" cy="8686800"/>
  <p:embeddedFontLst>
    <p:embeddedFont>
      <p:font typeface="Source Sans Pro" panose="020B0604020202020204" charset="0"/>
      <p:regular r:id="rId16"/>
      <p:bold r:id="rId17"/>
      <p:italic r:id="rId18"/>
      <p:boldItalic r:id="rId19"/>
    </p:embeddedFont>
    <p:embeddedFont>
      <p:font typeface="Libre Baskerville" panose="020B0604020202020204" charset="0"/>
      <p:regular r:id="rId20"/>
      <p:bold r:id="rId21"/>
      <p:italic r:id="rId22"/>
    </p:embeddedFont>
    <p:embeddedFont>
      <p:font typeface="La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1" cy="4343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1" cy="4343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9E0D7-A614-4CD6-ACFB-6547EB193919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952"/>
            <a:ext cx="3070861" cy="434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250952"/>
            <a:ext cx="3070861" cy="434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680CD-2599-48F2-949F-CFFE8FF3C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07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88520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8662" y="4126230"/>
            <a:ext cx="5669279" cy="39090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998400"/>
            <a:ext cx="3645899" cy="4861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1323600"/>
            <a:ext cx="3158100" cy="4210799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2169600"/>
            <a:ext cx="2951399" cy="211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4355907"/>
            <a:ext cx="2951399" cy="935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lvl="0" indent="-133985" algn="l" rtl="0">
              <a:spcBef>
                <a:spcPts val="580"/>
              </a:spcBef>
              <a:buClr>
                <a:schemeClr val="accent1"/>
              </a:buClr>
              <a:buFont typeface="Noto Symbol"/>
              <a:buChar char="●"/>
              <a:defRPr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lvl="1" indent="-101600" algn="l" rtl="0">
              <a:spcBef>
                <a:spcPts val="370"/>
              </a:spcBef>
              <a:buClr>
                <a:schemeClr val="accent2"/>
              </a:buClr>
              <a:buFont typeface="Noto Symbol"/>
              <a:buChar char="●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lvl="2" indent="-130810" algn="l" rtl="0">
              <a:spcBef>
                <a:spcPts val="370"/>
              </a:spcBef>
              <a:buClr>
                <a:srgbClr val="E6AFA9"/>
              </a:buClr>
              <a:buFont typeface="Noto Symbol"/>
              <a:buChar char="●"/>
              <a:defRPr sz="2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lvl="3" indent="-132080" algn="l" rtl="0">
              <a:spcBef>
                <a:spcPts val="370"/>
              </a:spcBef>
              <a:buClr>
                <a:schemeClr val="accent3"/>
              </a:buClr>
              <a:buFont typeface="Noto Symbol"/>
              <a:buChar char="●"/>
              <a:defRPr sz="2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lvl="4" indent="-10160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o"/>
              <a:defRPr sz="2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lvl="5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lvl="6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lvl="7" indent="-124460" algn="l" rtl="0">
              <a:spcBef>
                <a:spcPts val="370"/>
              </a:spcBef>
              <a:buClr>
                <a:srgbClr val="E6AFA9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lvl="8" indent="-119379" algn="l" rtl="0">
              <a:spcBef>
                <a:spcPts val="370"/>
              </a:spcBef>
              <a:buClr>
                <a:srgbClr val="CAABA9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6727600"/>
            <a:ext cx="9144000" cy="130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85517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477266"/>
            <a:ext cx="4045199" cy="2244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3793601"/>
            <a:ext cx="4045199" cy="1793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5640766"/>
            <a:ext cx="5998800" cy="798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6727600"/>
            <a:ext cx="9144000" cy="130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644133"/>
            <a:ext cx="8520599" cy="214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892600"/>
            <a:ext cx="8520599" cy="142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21800"/>
            <a:ext cx="8520599" cy="83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-US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hirdgradeinroom315.weebly.com/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leo3@schools.nyc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eclerihew@schools.nyc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143000" y="3200400"/>
            <a:ext cx="6712499" cy="1600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Mrs. Salgado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&amp;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Ms. Clerihew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Class 301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3650" y="1732485"/>
            <a:ext cx="7136700" cy="136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3rd Grade </a:t>
            </a:r>
            <a:r>
              <a:rPr lang="en-US" dirty="0" smtClean="0">
                <a:solidFill>
                  <a:srgbClr val="000000"/>
                </a:solidFill>
              </a:rPr>
              <a:t>2017-2018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Being in school on time, every day, is very important in 3</a:t>
            </a:r>
            <a:r>
              <a:rPr lang="en-US" baseline="30000" dirty="0" smtClean="0">
                <a:latin typeface="+mn-lt"/>
              </a:rPr>
              <a:t>rd</a:t>
            </a:r>
            <a:r>
              <a:rPr lang="en-US" dirty="0" smtClean="0">
                <a:latin typeface="+mn-lt"/>
              </a:rPr>
              <a:t> grade.</a:t>
            </a:r>
          </a:p>
          <a:p>
            <a:r>
              <a:rPr lang="en-US" dirty="0" smtClean="0">
                <a:latin typeface="+mn-lt"/>
              </a:rPr>
              <a:t>We begin our day promptly at 8:20. Students that are late miss instructional time.</a:t>
            </a:r>
          </a:p>
          <a:p>
            <a:r>
              <a:rPr lang="en-US" dirty="0" smtClean="0">
                <a:latin typeface="+mn-lt"/>
              </a:rPr>
              <a:t>If your child is absent, please help them make up the work that they missed.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73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Websites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EngageNY.org </a:t>
            </a:r>
          </a:p>
          <a:p>
            <a:r>
              <a:rPr lang="en-US" dirty="0">
                <a:hlinkClick r:id="rId2"/>
              </a:rPr>
              <a:t>http://thirdgradeinroom315.weebly.com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>
                <a:solidFill>
                  <a:schemeClr val="accent5"/>
                </a:solidFill>
              </a:rPr>
              <a:t>Bloomz</a:t>
            </a:r>
            <a:r>
              <a:rPr lang="en-US" dirty="0" smtClean="0">
                <a:solidFill>
                  <a:schemeClr val="accent5"/>
                </a:solidFill>
              </a:rPr>
              <a:t> app (make sure we have your email address)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1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40335" indent="0">
              <a:spcBef>
                <a:spcPts val="0"/>
              </a:spcBef>
              <a:buNone/>
            </a:pPr>
            <a:r>
              <a:rPr lang="en-US" sz="3000" b="1" dirty="0" smtClean="0">
                <a:latin typeface="+mn-lt"/>
              </a:rPr>
              <a:t>Parents may contact us through our class </a:t>
            </a:r>
            <a:r>
              <a:rPr lang="en-US" sz="3000" b="1" dirty="0" err="1" smtClean="0">
                <a:latin typeface="+mn-lt"/>
              </a:rPr>
              <a:t>Bloomz</a:t>
            </a:r>
            <a:r>
              <a:rPr lang="en-US" sz="3000" b="1" dirty="0" smtClean="0">
                <a:latin typeface="+mn-lt"/>
              </a:rPr>
              <a:t> app or by email. </a:t>
            </a:r>
          </a:p>
          <a:p>
            <a:pPr marL="140335" indent="0">
              <a:spcBef>
                <a:spcPts val="0"/>
              </a:spcBef>
              <a:buNone/>
            </a:pPr>
            <a:r>
              <a:rPr lang="en-US" sz="3000" b="1" dirty="0">
                <a:latin typeface="+mn-lt"/>
              </a:rPr>
              <a:t>	</a:t>
            </a:r>
            <a:r>
              <a:rPr lang="en-US" sz="3000" b="1" u="sng" dirty="0" smtClean="0">
                <a:solidFill>
                  <a:schemeClr val="accent5"/>
                </a:solidFill>
                <a:latin typeface="+mn-lt"/>
              </a:rPr>
              <a:t>jsalgado</a:t>
            </a:r>
            <a:r>
              <a:rPr lang="en-US" sz="3000" b="1" u="sng" dirty="0" smtClean="0">
                <a:latin typeface="+mn-lt"/>
                <a:hlinkClick r:id="rId3"/>
              </a:rPr>
              <a:t>@schools.nyc.gov</a:t>
            </a:r>
            <a:endParaRPr lang="en-US" sz="3000" b="1" u="sng" dirty="0" smtClean="0">
              <a:latin typeface="+mn-lt"/>
            </a:endParaRPr>
          </a:p>
          <a:p>
            <a:pPr marL="140335" indent="0">
              <a:spcBef>
                <a:spcPts val="0"/>
              </a:spcBef>
              <a:buNone/>
            </a:pPr>
            <a:r>
              <a:rPr lang="en-US" sz="3000" b="1" dirty="0">
                <a:latin typeface="+mn-lt"/>
              </a:rPr>
              <a:t>	</a:t>
            </a:r>
            <a:r>
              <a:rPr lang="en-US" sz="3000" b="1" dirty="0" smtClean="0">
                <a:latin typeface="+mn-lt"/>
                <a:hlinkClick r:id="rId4"/>
              </a:rPr>
              <a:t>eclerihew@schools.nyc.gov</a:t>
            </a:r>
            <a:endParaRPr lang="en-US" sz="3000" b="1" dirty="0" smtClean="0">
              <a:latin typeface="+mn-lt"/>
            </a:endParaRPr>
          </a:p>
          <a:p>
            <a:pPr marL="140335" indent="0">
              <a:spcBef>
                <a:spcPts val="0"/>
              </a:spcBef>
              <a:buNone/>
            </a:pPr>
            <a:endParaRPr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Expectations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Building independence and responsibility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ersonal organization</a:t>
            </a:r>
          </a:p>
          <a:p>
            <a:r>
              <a:rPr lang="en-US" sz="2800" dirty="0" smtClean="0"/>
              <a:t>Respecting ourselves, others, and the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Reading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80010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-Habits of a good reader</a:t>
            </a:r>
          </a:p>
          <a:p>
            <a:pPr marL="731520" lvl="0" indent="-133984" rtl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	-learning independent reading </a:t>
            </a:r>
            <a:r>
              <a:rPr lang="en-US" sz="2000" dirty="0" smtClean="0">
                <a:latin typeface="+mn-lt"/>
              </a:rPr>
              <a:t>skills</a:t>
            </a:r>
            <a:endParaRPr lang="en-US" sz="2000" dirty="0">
              <a:latin typeface="+mn-l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-Character/story </a:t>
            </a:r>
            <a:r>
              <a:rPr lang="en-US" sz="2000" dirty="0" smtClean="0">
                <a:latin typeface="+mn-lt"/>
              </a:rPr>
              <a:t>elements + Mystery Unit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latin typeface="+mn-lt"/>
              </a:rPr>
              <a:t>-Non-fiction </a:t>
            </a:r>
            <a:r>
              <a:rPr lang="en-US" sz="2000" dirty="0">
                <a:latin typeface="+mn-lt"/>
              </a:rPr>
              <a:t>and research </a:t>
            </a:r>
          </a:p>
          <a:p>
            <a:pPr marL="731520" lvl="0" indent="-133984" rtl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		-reading for evidence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-Argument/persuasive </a:t>
            </a:r>
            <a:r>
              <a:rPr lang="en-US" sz="2000" dirty="0" smtClean="0">
                <a:latin typeface="+mn-lt"/>
              </a:rPr>
              <a:t>reading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latin typeface="+mn-lt"/>
              </a:rPr>
              <a:t>*At the beginning of third grade, students should be reading at Level M. By the end of the year, they should be reading at level P.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Writing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dirty="0" smtClean="0">
                <a:latin typeface="+mn-lt"/>
              </a:rPr>
              <a:t>-</a:t>
            </a:r>
            <a:r>
              <a:rPr lang="en-US" sz="2800" dirty="0" smtClean="0">
                <a:latin typeface="+mn-lt"/>
              </a:rPr>
              <a:t>Narrative Writing (Small Moments)</a:t>
            </a:r>
            <a:endParaRPr lang="en-US" sz="2800" dirty="0">
              <a:latin typeface="+mn-l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800" dirty="0" smtClean="0">
                <a:latin typeface="+mn-lt"/>
              </a:rPr>
              <a:t>-Literary </a:t>
            </a:r>
            <a:r>
              <a:rPr lang="en-US" sz="2800" dirty="0">
                <a:latin typeface="+mn-lt"/>
              </a:rPr>
              <a:t>essay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800" dirty="0" smtClean="0">
                <a:latin typeface="+mn-lt"/>
              </a:rPr>
              <a:t>-Fiction </a:t>
            </a:r>
            <a:r>
              <a:rPr lang="en-US" sz="2800" dirty="0">
                <a:latin typeface="+mn-lt"/>
              </a:rPr>
              <a:t>writing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800" dirty="0" smtClean="0">
                <a:latin typeface="+mn-lt"/>
              </a:rPr>
              <a:t>-Research-based writing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800" dirty="0" smtClean="0">
                <a:latin typeface="+mn-lt"/>
              </a:rPr>
              <a:t>-Argument/Persuasive Writing</a:t>
            </a:r>
            <a:endParaRPr lang="en-US" sz="2800" dirty="0">
              <a:latin typeface="+mn-l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800" dirty="0" smtClean="0">
                <a:latin typeface="+mn-lt"/>
              </a:rPr>
              <a:t>*Third grade students should be able to write one full notebook page each writing session.</a:t>
            </a:r>
            <a:endParaRPr lang="en-US" sz="2800" dirty="0">
              <a:latin typeface="+mn-lt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i="0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Math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Addition and subtraction facts and multi-step word problems</a:t>
            </a:r>
          </a:p>
          <a:p>
            <a:pPr marL="274320" marR="0" lvl="0" indent="-2286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Multiplication and division facts and word problems</a:t>
            </a:r>
          </a:p>
          <a:p>
            <a:pPr marR="0" lvl="1" algn="l" rtl="0">
              <a:spcBef>
                <a:spcPts val="580"/>
              </a:spcBef>
              <a:spcAft>
                <a:spcPts val="0"/>
              </a:spcAft>
              <a:buSzPct val="100000"/>
            </a:pPr>
            <a:r>
              <a:rPr lang="en-US" sz="2200" dirty="0" smtClean="0">
                <a:latin typeface="+mn-lt"/>
              </a:rPr>
              <a:t>*It </a:t>
            </a:r>
            <a:r>
              <a:rPr lang="en-US" sz="2200" dirty="0">
                <a:latin typeface="+mn-lt"/>
              </a:rPr>
              <a:t>is important that your child has his or her multiplication facts memorized by the end of the school </a:t>
            </a:r>
            <a:r>
              <a:rPr lang="en-US" sz="2200" dirty="0" smtClean="0">
                <a:latin typeface="+mn-lt"/>
              </a:rPr>
              <a:t>year.</a:t>
            </a:r>
            <a:endParaRPr lang="en-US" sz="2200" dirty="0">
              <a:latin typeface="+mn-lt"/>
            </a:endParaRPr>
          </a:p>
          <a:p>
            <a:pPr marL="274320" marR="0" lvl="0" indent="-2286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Understanding and comparing fractions</a:t>
            </a:r>
          </a:p>
          <a:p>
            <a:pPr marL="274320" marR="0" lvl="0" indent="-2286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Measurement- geometry, time, perimeter, area</a:t>
            </a:r>
          </a:p>
          <a:p>
            <a:pPr marL="274320" marR="0" lvl="0" indent="-22860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Go Math! 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+mn-lt"/>
                <a:sym typeface="Libre Baskerville"/>
              </a:rPr>
              <a:t>Curriculum, Engage NY Curriculum, Number Talks  </a:t>
            </a:r>
            <a:endParaRPr lang="en-US" sz="2200" b="0" i="0" u="none" strike="noStrike" cap="none" dirty="0">
              <a:solidFill>
                <a:schemeClr val="dk1"/>
              </a:solidFill>
              <a:latin typeface="+mn-lt"/>
              <a:sym typeface="Libre 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b="1" i="0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Science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32409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Matter</a:t>
            </a:r>
          </a:p>
          <a:p>
            <a:pPr marL="274320" marR="0" lvl="0" indent="-2324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Energy</a:t>
            </a:r>
          </a:p>
          <a:p>
            <a:pPr marL="274320" marR="0" lvl="0" indent="-2324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Simple Machines</a:t>
            </a:r>
          </a:p>
          <a:p>
            <a:pPr marL="274320" marR="0" lvl="0" indent="-2324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Plant and Animal Adaptations</a:t>
            </a:r>
          </a:p>
          <a:p>
            <a:pPr marL="274320" marR="0" lvl="0" indent="-2324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Units will be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taught by Ms.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Guerrier</a:t>
            </a:r>
          </a:p>
          <a:p>
            <a:pPr marL="274320" marR="0" lvl="0" indent="-2324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400" dirty="0" smtClean="0">
                <a:latin typeface="+mn-lt"/>
              </a:rPr>
              <a:t>Science Fair will be held in the spring</a:t>
            </a:r>
            <a:endParaRPr lang="en-US" sz="2400" b="0" i="0" u="none" strike="noStrike" cap="none" dirty="0">
              <a:solidFill>
                <a:schemeClr val="dk1"/>
              </a:solidFill>
              <a:latin typeface="+mn-lt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b="1" i="0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Social Studies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07009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World Geography</a:t>
            </a:r>
          </a:p>
          <a:p>
            <a:pPr marL="274320" marR="0" lvl="0" indent="-2070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World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Cultures</a:t>
            </a:r>
          </a:p>
          <a:p>
            <a:pPr marL="274320" marR="0" lvl="0" indent="-2070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Units will be taught through non-fiction reading and hands on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+mn-lt"/>
                <a:ea typeface="Libre Baskerville"/>
                <a:cs typeface="Libre Baskerville"/>
                <a:sym typeface="Libre Baskerville"/>
              </a:rPr>
              <a:t>projects.</a:t>
            </a:r>
          </a:p>
          <a:p>
            <a:pPr marL="274320" marR="0" lvl="0" indent="-207009" algn="l" rtl="0">
              <a:spcBef>
                <a:spcPts val="58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800" dirty="0" smtClean="0">
                <a:latin typeface="+mn-lt"/>
              </a:rPr>
              <a:t>Cultural Heritage Celebration will be held in June</a:t>
            </a: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b="1" i="0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State Testing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ELA state test: </a:t>
            </a:r>
            <a:r>
              <a:rPr lang="en-US" sz="3600" dirty="0" smtClean="0">
                <a:latin typeface="+mn-lt"/>
              </a:rPr>
              <a:t>April 11-13</a:t>
            </a:r>
            <a:endParaRPr lang="en-US" sz="3600" dirty="0">
              <a:latin typeface="+mn-lt"/>
            </a:endParaRPr>
          </a:p>
          <a:p>
            <a:pPr marL="274320" marR="0" lvl="0" indent="-274320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Math state test: </a:t>
            </a:r>
            <a:r>
              <a:rPr lang="en-US" sz="3600" dirty="0" smtClean="0">
                <a:latin typeface="+mn-lt"/>
              </a:rPr>
              <a:t>May 1-3</a:t>
            </a:r>
            <a:endParaRPr lang="en-US" sz="3600" dirty="0">
              <a:latin typeface="+mn-lt"/>
            </a:endParaRPr>
          </a:p>
          <a:p>
            <a:pPr marL="274320" marR="0" lvl="0" indent="-274320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Test prep vs test taking skills</a:t>
            </a:r>
          </a:p>
          <a:p>
            <a:pPr marL="274320" marR="0" lvl="0" indent="-274320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3600" dirty="0">
                <a:latin typeface="+mn-lt"/>
              </a:rPr>
              <a:t>O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ptional practice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+mn-lt"/>
                <a:sym typeface="Libre Baskerville"/>
              </a:rPr>
              <a:t>packets, particularly over April vacation</a:t>
            </a:r>
            <a:endParaRPr lang="en-US" sz="3600" b="0" i="0" u="none" strike="noStrike" cap="none" dirty="0">
              <a:solidFill>
                <a:schemeClr val="dk1"/>
              </a:solidFill>
              <a:latin typeface="+mn-lt"/>
              <a:sym typeface="Libre 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b="1" i="0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 Important Dates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83210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+mn-lt"/>
                <a:sym typeface="Libre Baskerville"/>
              </a:rPr>
              <a:t>No school </a:t>
            </a:r>
            <a:r>
              <a:rPr lang="en-US" sz="3200" dirty="0" smtClean="0">
                <a:latin typeface="+mn-lt"/>
              </a:rPr>
              <a:t>September 21 &amp; 22 or October 9</a:t>
            </a:r>
            <a:r>
              <a:rPr lang="en-US" sz="3200" baseline="30000" dirty="0" smtClean="0">
                <a:latin typeface="+mn-lt"/>
              </a:rPr>
              <a:t>th</a:t>
            </a:r>
            <a:r>
              <a:rPr lang="en-US" sz="3200" dirty="0" smtClean="0">
                <a:latin typeface="+mn-lt"/>
              </a:rPr>
              <a:t>.</a:t>
            </a:r>
            <a:endParaRPr lang="en-US" sz="3200" b="0" i="0" u="none" strike="noStrike" cap="none" dirty="0" smtClean="0">
              <a:solidFill>
                <a:schemeClr val="dk1"/>
              </a:solidFill>
              <a:latin typeface="+mn-lt"/>
              <a:sym typeface="Libre Baskerville"/>
            </a:endParaRPr>
          </a:p>
          <a:p>
            <a:pPr marL="274320" marR="0" lvl="0" indent="-283210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+mn-lt"/>
                <a:sym typeface="Libre Baskerville"/>
              </a:rPr>
              <a:t>Parent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sym typeface="Libre Baskerville"/>
              </a:rPr>
              <a:t>Teacher Conferences: November </a:t>
            </a:r>
            <a:r>
              <a:rPr lang="en-US" sz="3200" dirty="0" smtClean="0">
                <a:latin typeface="+mn-lt"/>
              </a:rPr>
              <a:t>16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+mn-lt"/>
                <a:sym typeface="Libre Baskerville"/>
              </a:rPr>
              <a:t> and March 15</a:t>
            </a:r>
            <a:endParaRPr lang="en-US" sz="3200" b="0" i="0" u="none" strike="noStrike" cap="none" dirty="0">
              <a:solidFill>
                <a:schemeClr val="dk1"/>
              </a:solidFill>
              <a:latin typeface="+mn-lt"/>
              <a:sym typeface="Libre Baskerville"/>
            </a:endParaRPr>
          </a:p>
          <a:p>
            <a:pPr marL="274320" marR="0" lvl="0" indent="-283210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3200" dirty="0" smtClean="0">
                <a:latin typeface="+mn-lt"/>
              </a:rPr>
              <a:t>Curriculum Night is May 23</a:t>
            </a:r>
          </a:p>
          <a:p>
            <a:pPr marL="274320" marR="0" lvl="0" indent="-283210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3200" dirty="0" smtClean="0">
                <a:latin typeface="+mn-lt"/>
              </a:rPr>
              <a:t>Family Friday is always the 3</a:t>
            </a:r>
            <a:r>
              <a:rPr lang="en-US" sz="3200" baseline="30000" dirty="0" smtClean="0">
                <a:latin typeface="+mn-lt"/>
              </a:rPr>
              <a:t>rd</a:t>
            </a:r>
            <a:r>
              <a:rPr lang="en-US" sz="3200" dirty="0" smtClean="0">
                <a:latin typeface="+mn-lt"/>
              </a:rPr>
              <a:t> Friday of each month</a:t>
            </a:r>
            <a:endParaRPr lang="en-US" sz="3200" dirty="0">
              <a:latin typeface="+mn-lt"/>
            </a:endParaRPr>
          </a:p>
          <a:p>
            <a:pPr marL="274320" marR="0" lvl="0" indent="-274320" algn="l" rtl="0">
              <a:spcBef>
                <a:spcPts val="580"/>
              </a:spcBef>
              <a:buClr>
                <a:schemeClr val="accent1"/>
              </a:buClr>
              <a:buSzPct val="95625"/>
              <a:buFont typeface="Noto Symbo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333</Words>
  <Application>Microsoft Office PowerPoint</Application>
  <PresentationFormat>On-screen Show (4:3)</PresentationFormat>
  <Paragraphs>66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Source Sans Pro</vt:lpstr>
      <vt:lpstr>Playfair Display</vt:lpstr>
      <vt:lpstr>Noto Symbol</vt:lpstr>
      <vt:lpstr>Libre Baskerville</vt:lpstr>
      <vt:lpstr>Lato</vt:lpstr>
      <vt:lpstr>coral</vt:lpstr>
      <vt:lpstr>3rd Grade 2017-2018</vt:lpstr>
      <vt:lpstr>3rd Grade Expectations</vt:lpstr>
      <vt:lpstr>Reading</vt:lpstr>
      <vt:lpstr>Writing</vt:lpstr>
      <vt:lpstr>Math</vt:lpstr>
      <vt:lpstr>Science</vt:lpstr>
      <vt:lpstr>Social Studies</vt:lpstr>
      <vt:lpstr>State Testing</vt:lpstr>
      <vt:lpstr>Other Important Dates</vt:lpstr>
      <vt:lpstr>Attendance </vt:lpstr>
      <vt:lpstr>Important Websites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Grade 2015-2016</dc:title>
  <dc:creator>teacher</dc:creator>
  <cp:lastModifiedBy>teacher</cp:lastModifiedBy>
  <cp:revision>11</cp:revision>
  <cp:lastPrinted>2017-09-12T19:19:27Z</cp:lastPrinted>
  <dcterms:modified xsi:type="dcterms:W3CDTF">2017-09-13T22:39:39Z</dcterms:modified>
</cp:coreProperties>
</file>